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5" r:id="rId26"/>
    <p:sldId id="286" r:id="rId27"/>
    <p:sldId id="304" r:id="rId28"/>
    <p:sldId id="288" r:id="rId29"/>
    <p:sldId id="289" r:id="rId30"/>
    <p:sldId id="290" r:id="rId31"/>
    <p:sldId id="292" r:id="rId32"/>
    <p:sldId id="293" r:id="rId33"/>
    <p:sldId id="294" r:id="rId34"/>
    <p:sldId id="295" r:id="rId35"/>
    <p:sldId id="296" r:id="rId36"/>
    <p:sldId id="297" r:id="rId37"/>
    <p:sldId id="298" r:id="rId38"/>
    <p:sldId id="299" r:id="rId39"/>
    <p:sldId id="302" r:id="rId40"/>
    <p:sldId id="303"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1" autoAdjust="0"/>
    <p:restoredTop sz="94660"/>
  </p:normalViewPr>
  <p:slideViewPr>
    <p:cSldViewPr>
      <p:cViewPr varScale="1">
        <p:scale>
          <a:sx n="88" d="100"/>
          <a:sy n="88" d="100"/>
        </p:scale>
        <p:origin x="81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2F2E99C-EC97-40EB-859A-E719E0F443AE}" type="datetimeFigureOut">
              <a:rPr lang="en-CA" smtClean="0"/>
              <a:t>2023-10-30</a:t>
            </a:fld>
            <a:endParaRPr lang="en-CA"/>
          </a:p>
        </p:txBody>
      </p:sp>
      <p:sp>
        <p:nvSpPr>
          <p:cNvPr id="2" name="Footer Placeholder 1"/>
          <p:cNvSpPr>
            <a:spLocks noGrp="1"/>
          </p:cNvSpPr>
          <p:nvPr>
            <p:ph type="ftr" sz="quarter" idx="11"/>
          </p:nvPr>
        </p:nvSpPr>
        <p:spPr/>
        <p:txBody>
          <a:bodyPr/>
          <a:lstStyle/>
          <a:p>
            <a:endParaRPr lang="en-CA"/>
          </a:p>
        </p:txBody>
      </p:sp>
      <p:sp>
        <p:nvSpPr>
          <p:cNvPr id="15" name="Slide Number Placeholder 14"/>
          <p:cNvSpPr>
            <a:spLocks noGrp="1"/>
          </p:cNvSpPr>
          <p:nvPr>
            <p:ph type="sldNum" sz="quarter" idx="12"/>
          </p:nvPr>
        </p:nvSpPr>
        <p:spPr>
          <a:xfrm>
            <a:off x="8229600" y="6473952"/>
            <a:ext cx="758952" cy="246888"/>
          </a:xfrm>
        </p:spPr>
        <p:txBody>
          <a:bodyPr/>
          <a:lstStyle/>
          <a:p>
            <a:fld id="{A73CDBD6-2E30-4464-8556-7104B47EC56E}"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F2E99C-EC97-40EB-859A-E719E0F443AE}" type="datetimeFigureOut">
              <a:rPr lang="en-CA" smtClean="0"/>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3CDBD6-2E30-4464-8556-7104B47EC56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F2E99C-EC97-40EB-859A-E719E0F443AE}" type="datetimeFigureOut">
              <a:rPr lang="en-CA" smtClean="0"/>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3CDBD6-2E30-4464-8556-7104B47EC56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2F2E99C-EC97-40EB-859A-E719E0F443AE}" type="datetimeFigureOut">
              <a:rPr lang="en-CA" smtClean="0"/>
              <a:t>2023-10-30</a:t>
            </a:fld>
            <a:endParaRPr lang="en-CA"/>
          </a:p>
        </p:txBody>
      </p:sp>
      <p:sp>
        <p:nvSpPr>
          <p:cNvPr id="19" name="Footer Placeholder 18"/>
          <p:cNvSpPr>
            <a:spLocks noGrp="1"/>
          </p:cNvSpPr>
          <p:nvPr>
            <p:ph type="ftr" sz="quarter" idx="11"/>
          </p:nvPr>
        </p:nvSpPr>
        <p:spPr>
          <a:xfrm>
            <a:off x="3581400" y="76200"/>
            <a:ext cx="2895600" cy="288925"/>
          </a:xfrm>
        </p:spPr>
        <p:txBody>
          <a:bodyPr/>
          <a:lstStyle/>
          <a:p>
            <a:endParaRPr lang="en-CA"/>
          </a:p>
        </p:txBody>
      </p:sp>
      <p:sp>
        <p:nvSpPr>
          <p:cNvPr id="16" name="Slide Number Placeholder 15"/>
          <p:cNvSpPr>
            <a:spLocks noGrp="1"/>
          </p:cNvSpPr>
          <p:nvPr>
            <p:ph type="sldNum" sz="quarter" idx="12"/>
          </p:nvPr>
        </p:nvSpPr>
        <p:spPr>
          <a:xfrm>
            <a:off x="8229600" y="6473952"/>
            <a:ext cx="758952" cy="246888"/>
          </a:xfrm>
        </p:spPr>
        <p:txBody>
          <a:bodyPr/>
          <a:lstStyle/>
          <a:p>
            <a:fld id="{A73CDBD6-2E30-4464-8556-7104B47EC56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2F2E99C-EC97-40EB-859A-E719E0F443AE}" type="datetimeFigureOut">
              <a:rPr lang="en-CA" smtClean="0"/>
              <a:t>2023-10-30</a:t>
            </a:fld>
            <a:endParaRPr lang="en-CA"/>
          </a:p>
        </p:txBody>
      </p:sp>
      <p:sp>
        <p:nvSpPr>
          <p:cNvPr id="11" name="Footer Placeholder 10"/>
          <p:cNvSpPr>
            <a:spLocks noGrp="1"/>
          </p:cNvSpPr>
          <p:nvPr>
            <p:ph type="ftr" sz="quarter" idx="11"/>
          </p:nvPr>
        </p:nvSpPr>
        <p:spPr/>
        <p:txBody>
          <a:bodyPr/>
          <a:lstStyle/>
          <a:p>
            <a:endParaRPr lang="en-CA"/>
          </a:p>
        </p:txBody>
      </p:sp>
      <p:sp>
        <p:nvSpPr>
          <p:cNvPr id="16" name="Slide Number Placeholder 15"/>
          <p:cNvSpPr>
            <a:spLocks noGrp="1"/>
          </p:cNvSpPr>
          <p:nvPr>
            <p:ph type="sldNum" sz="quarter" idx="12"/>
          </p:nvPr>
        </p:nvSpPr>
        <p:spPr/>
        <p:txBody>
          <a:bodyPr/>
          <a:lstStyle/>
          <a:p>
            <a:fld id="{A73CDBD6-2E30-4464-8556-7104B47EC56E}" type="slidenum">
              <a:rPr lang="en-CA" smtClean="0"/>
              <a:t>‹#›</a:t>
            </a:fld>
            <a:endParaRPr lang="en-C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2F2E99C-EC97-40EB-859A-E719E0F443AE}" type="datetimeFigureOut">
              <a:rPr lang="en-CA" smtClean="0"/>
              <a:t>2023-10-30</a:t>
            </a:fld>
            <a:endParaRPr lang="en-CA"/>
          </a:p>
        </p:txBody>
      </p:sp>
      <p:sp>
        <p:nvSpPr>
          <p:cNvPr id="10" name="Footer Placeholder 9"/>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A73CDBD6-2E30-4464-8556-7104B47EC56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2F2E99C-EC97-40EB-859A-E719E0F443AE}" type="datetimeFigureOut">
              <a:rPr lang="en-CA" smtClean="0"/>
              <a:t>2023-10-30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229600" y="6477000"/>
            <a:ext cx="762000" cy="246888"/>
          </a:xfrm>
        </p:spPr>
        <p:txBody>
          <a:bodyPr/>
          <a:lstStyle/>
          <a:p>
            <a:fld id="{A73CDBD6-2E30-4464-8556-7104B47EC56E}" type="slidenum">
              <a:rPr lang="en-CA" smtClean="0"/>
              <a:t>‹#›</a:t>
            </a:fld>
            <a:endParaRPr lang="en-C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2F2E99C-EC97-40EB-859A-E719E0F443AE}" type="datetimeFigureOut">
              <a:rPr lang="en-CA" smtClean="0"/>
              <a:t>2023-10-30</a:t>
            </a:fld>
            <a:endParaRPr lang="en-CA"/>
          </a:p>
        </p:txBody>
      </p:sp>
      <p:sp>
        <p:nvSpPr>
          <p:cNvPr id="21" name="Footer Placeholder 20"/>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3CDBD6-2E30-4464-8556-7104B47EC56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F2E99C-EC97-40EB-859A-E719E0F443AE}" type="datetimeFigureOut">
              <a:rPr lang="en-CA" smtClean="0"/>
              <a:t>2023-10-30</a:t>
            </a:fld>
            <a:endParaRPr lang="en-CA"/>
          </a:p>
        </p:txBody>
      </p:sp>
      <p:sp>
        <p:nvSpPr>
          <p:cNvPr id="24" name="Footer Placeholder 23"/>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3CDBD6-2E30-4464-8556-7104B47EC56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2F2E99C-EC97-40EB-859A-E719E0F443AE}" type="datetimeFigureOut">
              <a:rPr lang="en-CA" smtClean="0"/>
              <a:t>2023-10-30</a:t>
            </a:fld>
            <a:endParaRPr lang="en-CA"/>
          </a:p>
        </p:txBody>
      </p:sp>
      <p:sp>
        <p:nvSpPr>
          <p:cNvPr id="29" name="Footer Placeholder 28"/>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3CDBD6-2E30-4464-8556-7104B47EC56E}"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2F2E99C-EC97-40EB-859A-E719E0F443AE}" type="datetimeFigureOut">
              <a:rPr lang="en-CA" smtClean="0"/>
              <a:t>2023-10-30</a:t>
            </a:fld>
            <a:endParaRPr lang="en-CA"/>
          </a:p>
        </p:txBody>
      </p:sp>
      <p:sp>
        <p:nvSpPr>
          <p:cNvPr id="5" name="Footer Placeholder 4"/>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A73CDBD6-2E30-4464-8556-7104B47EC56E}" type="slidenum">
              <a:rPr lang="en-CA" smtClean="0"/>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2F2E99C-EC97-40EB-859A-E719E0F443AE}" type="datetimeFigureOut">
              <a:rPr lang="en-CA" smtClean="0"/>
              <a:t>2023-10-30</a:t>
            </a:fld>
            <a:endParaRPr lang="en-C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73CDBD6-2E30-4464-8556-7104B47EC56E}" type="slidenum">
              <a:rPr lang="en-CA" smtClean="0"/>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Black swallowtail </a:t>
            </a:r>
          </a:p>
        </p:txBody>
      </p:sp>
      <p:sp>
        <p:nvSpPr>
          <p:cNvPr id="3" name="Subtitle 2"/>
          <p:cNvSpPr>
            <a:spLocks noGrp="1"/>
          </p:cNvSpPr>
          <p:nvPr>
            <p:ph type="subTitle" idx="1"/>
          </p:nvPr>
        </p:nvSpPr>
        <p:spPr/>
        <p:txBody>
          <a:bodyPr>
            <a:normAutofit/>
          </a:bodyPr>
          <a:lstStyle/>
          <a:p>
            <a:r>
              <a:rPr lang="en-CA" sz="2800" b="1" dirty="0"/>
              <a:t>From Egg to Shutterbug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0298" y="260648"/>
            <a:ext cx="4788024" cy="3591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278092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1777" y="1772816"/>
            <a:ext cx="6817259" cy="4943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04" y="116632"/>
            <a:ext cx="5232903" cy="5214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489055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5949280"/>
            <a:ext cx="5040560" cy="520700"/>
          </a:xfrm>
        </p:spPr>
        <p:txBody>
          <a:bodyPr>
            <a:normAutofit/>
          </a:bodyPr>
          <a:lstStyle/>
          <a:p>
            <a:pPr algn="ctr"/>
            <a:r>
              <a:rPr lang="en-CA" sz="2800" cap="small" dirty="0"/>
              <a:t>Not  all  will  make  it.</a:t>
            </a:r>
          </a:p>
        </p:txBody>
      </p:sp>
      <p:sp>
        <p:nvSpPr>
          <p:cNvPr id="3" name="Text Placeholder 2"/>
          <p:cNvSpPr>
            <a:spLocks noGrp="1"/>
          </p:cNvSpPr>
          <p:nvPr>
            <p:ph type="body" idx="2"/>
          </p:nvPr>
        </p:nvSpPr>
        <p:spPr>
          <a:xfrm>
            <a:off x="395536" y="836712"/>
            <a:ext cx="3008313" cy="4752528"/>
          </a:xfrm>
        </p:spPr>
        <p:txBody>
          <a:bodyPr vert="horz">
            <a:noAutofit/>
          </a:bodyPr>
          <a:lstStyle/>
          <a:p>
            <a:r>
              <a:rPr lang="en-CA" sz="2200" b="1" dirty="0"/>
              <a:t>Approximately 1 in 100 caterpillars that hatch will emerge as an adult.</a:t>
            </a:r>
          </a:p>
          <a:p>
            <a:endParaRPr lang="en-CA" sz="2200" b="1" dirty="0"/>
          </a:p>
          <a:p>
            <a:r>
              <a:rPr lang="en-CA" sz="2200" b="1" dirty="0"/>
              <a:t>This one has fallen prey to a spider.</a:t>
            </a:r>
          </a:p>
          <a:p>
            <a:endParaRPr lang="en-CA" sz="2200" b="1" dirty="0"/>
          </a:p>
          <a:p>
            <a:r>
              <a:rPr lang="en-CA" sz="2200" b="1" dirty="0"/>
              <a:t>From the 20 or so eggs that I was able to find, only one caterpillar became an adult.</a:t>
            </a:r>
          </a:p>
        </p:txBody>
      </p:sp>
      <p:pic>
        <p:nvPicPr>
          <p:cNvPr id="5" name="Content Placeholder 4"/>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3707904" y="548680"/>
            <a:ext cx="5007959" cy="5256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74158591"/>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21288"/>
            <a:ext cx="8458200" cy="520700"/>
          </a:xfrm>
        </p:spPr>
        <p:txBody>
          <a:bodyPr>
            <a:noAutofit/>
          </a:bodyPr>
          <a:lstStyle/>
          <a:p>
            <a:r>
              <a:rPr lang="en-CA" sz="3200" cap="small" dirty="0"/>
              <a:t>What to eat?</a:t>
            </a:r>
          </a:p>
        </p:txBody>
      </p:sp>
      <p:sp>
        <p:nvSpPr>
          <p:cNvPr id="3" name="Text Placeholder 2"/>
          <p:cNvSpPr>
            <a:spLocks noGrp="1"/>
          </p:cNvSpPr>
          <p:nvPr>
            <p:ph type="body" idx="2"/>
          </p:nvPr>
        </p:nvSpPr>
        <p:spPr>
          <a:xfrm>
            <a:off x="395536" y="144530"/>
            <a:ext cx="2232248" cy="5156677"/>
          </a:xfrm>
        </p:spPr>
        <p:txBody>
          <a:bodyPr vert="horz">
            <a:noAutofit/>
          </a:bodyPr>
          <a:lstStyle/>
          <a:p>
            <a:r>
              <a:rPr lang="en-CA" sz="2000" b="1" dirty="0"/>
              <a:t>During the first and second instars, most of the caterpillar’s nourishment comes from scraping the epidermis of  stems and leaves.</a:t>
            </a:r>
          </a:p>
          <a:p>
            <a:endParaRPr lang="en-CA" sz="2000" b="1" dirty="0"/>
          </a:p>
          <a:p>
            <a:r>
              <a:rPr lang="en-CA" sz="2000" b="1" dirty="0"/>
              <a:t>Towards the end of the second instar, the caterpillar is able to nip the tender tips of growing leaves.</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7824" y="144531"/>
            <a:ext cx="5088048" cy="4590107"/>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716016" y="3933055"/>
            <a:ext cx="4032448" cy="2673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195585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Third instar</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b="-290"/>
          <a:stretch/>
        </p:blipFill>
        <p:spPr>
          <a:xfrm>
            <a:off x="3347864" y="260648"/>
            <a:ext cx="5558829" cy="626469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7544" y="1628800"/>
            <a:ext cx="2664296" cy="4708981"/>
          </a:xfrm>
          <a:prstGeom prst="rect">
            <a:avLst/>
          </a:prstGeom>
          <a:noFill/>
        </p:spPr>
        <p:txBody>
          <a:bodyPr wrap="square" rtlCol="0">
            <a:spAutoFit/>
          </a:bodyPr>
          <a:lstStyle/>
          <a:p>
            <a:r>
              <a:rPr lang="en-CA" sz="2000" b="1" dirty="0"/>
              <a:t>The saddle is retained in this instar but overall the caterpillar is more conspicuous.  It is starting to gain some of the striping that will be more evident in the last two instars.</a:t>
            </a:r>
          </a:p>
          <a:p>
            <a:endParaRPr lang="en-CA" sz="2000" b="1" dirty="0"/>
          </a:p>
          <a:p>
            <a:r>
              <a:rPr lang="en-CA" sz="2000" b="1" dirty="0"/>
              <a:t>That wizened, black blob above the caterpillar is the just-shed skin of the second instar.</a:t>
            </a:r>
          </a:p>
        </p:txBody>
      </p:sp>
    </p:spTree>
    <p:extLst>
      <p:ext uri="{BB962C8B-B14F-4D97-AF65-F5344CB8AC3E}">
        <p14:creationId xmlns:p14="http://schemas.microsoft.com/office/powerpoint/2010/main" val="2550334103"/>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147783"/>
            <a:ext cx="8784976" cy="650748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444208" y="6093296"/>
            <a:ext cx="1584176" cy="461665"/>
          </a:xfrm>
          <a:prstGeom prst="rect">
            <a:avLst/>
          </a:prstGeom>
          <a:noFill/>
        </p:spPr>
        <p:txBody>
          <a:bodyPr wrap="square" rtlCol="0">
            <a:spAutoFit/>
          </a:bodyPr>
          <a:lstStyle/>
          <a:p>
            <a:r>
              <a:rPr lang="en-CA" sz="2400" b="1" dirty="0"/>
              <a:t>Head</a:t>
            </a:r>
          </a:p>
        </p:txBody>
      </p:sp>
      <p:sp>
        <p:nvSpPr>
          <p:cNvPr id="4" name="TextBox 3"/>
          <p:cNvSpPr txBox="1"/>
          <p:nvPr/>
        </p:nvSpPr>
        <p:spPr>
          <a:xfrm>
            <a:off x="1547664" y="5589240"/>
            <a:ext cx="2736304" cy="461665"/>
          </a:xfrm>
          <a:prstGeom prst="rect">
            <a:avLst/>
          </a:prstGeom>
          <a:noFill/>
        </p:spPr>
        <p:txBody>
          <a:bodyPr wrap="square" rtlCol="0">
            <a:spAutoFit/>
          </a:bodyPr>
          <a:lstStyle/>
          <a:p>
            <a:r>
              <a:rPr lang="en-CA" sz="2400" b="1" dirty="0"/>
              <a:t>Abdominal </a:t>
            </a:r>
            <a:r>
              <a:rPr lang="en-CA" sz="2400" b="1" dirty="0" err="1"/>
              <a:t>Prolegs</a:t>
            </a:r>
            <a:endParaRPr lang="en-CA" sz="2400" b="1" dirty="0"/>
          </a:p>
        </p:txBody>
      </p:sp>
      <p:sp>
        <p:nvSpPr>
          <p:cNvPr id="5" name="TextBox 4"/>
          <p:cNvSpPr txBox="1"/>
          <p:nvPr/>
        </p:nvSpPr>
        <p:spPr>
          <a:xfrm>
            <a:off x="251520" y="2852936"/>
            <a:ext cx="1836712" cy="461665"/>
          </a:xfrm>
          <a:prstGeom prst="rect">
            <a:avLst/>
          </a:prstGeom>
          <a:noFill/>
        </p:spPr>
        <p:txBody>
          <a:bodyPr wrap="square" rtlCol="0">
            <a:spAutoFit/>
          </a:bodyPr>
          <a:lstStyle/>
          <a:p>
            <a:r>
              <a:rPr lang="en-CA" sz="2400" b="1" dirty="0"/>
              <a:t>Anal </a:t>
            </a:r>
            <a:r>
              <a:rPr lang="en-CA" sz="2400" b="1" dirty="0" err="1"/>
              <a:t>Prolegs</a:t>
            </a:r>
            <a:endParaRPr lang="en-CA" sz="2400" b="1" dirty="0"/>
          </a:p>
        </p:txBody>
      </p:sp>
      <p:sp>
        <p:nvSpPr>
          <p:cNvPr id="6" name="TextBox 5"/>
          <p:cNvSpPr txBox="1"/>
          <p:nvPr/>
        </p:nvSpPr>
        <p:spPr>
          <a:xfrm>
            <a:off x="6516216" y="2852936"/>
            <a:ext cx="2304256" cy="1200329"/>
          </a:xfrm>
          <a:prstGeom prst="rect">
            <a:avLst/>
          </a:prstGeom>
          <a:noFill/>
        </p:spPr>
        <p:txBody>
          <a:bodyPr wrap="square" rtlCol="0">
            <a:spAutoFit/>
          </a:bodyPr>
          <a:lstStyle/>
          <a:p>
            <a:r>
              <a:rPr lang="en-CA" sz="2400" b="1" dirty="0"/>
              <a:t>Chalazae with setae </a:t>
            </a:r>
            <a:r>
              <a:rPr lang="en-CA" sz="2400" dirty="0"/>
              <a:t>(sensitive to touch)</a:t>
            </a:r>
          </a:p>
        </p:txBody>
      </p:sp>
      <p:cxnSp>
        <p:nvCxnSpPr>
          <p:cNvPr id="8" name="Straight Arrow Connector 7"/>
          <p:cNvCxnSpPr>
            <a:stCxn id="6" idx="1"/>
          </p:cNvCxnSpPr>
          <p:nvPr/>
        </p:nvCxnSpPr>
        <p:spPr>
          <a:xfrm flipH="1">
            <a:off x="5364088" y="3453101"/>
            <a:ext cx="1152128" cy="407947"/>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flipH="1">
            <a:off x="5940152" y="3453101"/>
            <a:ext cx="576064" cy="623971"/>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a:off x="6372200" y="3453101"/>
            <a:ext cx="144016" cy="1200035"/>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915816" y="4077072"/>
            <a:ext cx="216024" cy="1512168"/>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31840" y="4437112"/>
            <a:ext cx="72008" cy="1152128"/>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31840" y="4653136"/>
            <a:ext cx="504056" cy="936104"/>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131840" y="5013176"/>
            <a:ext cx="864096" cy="576064"/>
          </a:xfrm>
          <a:prstGeom prst="straightConnector1">
            <a:avLst/>
          </a:prstGeom>
          <a:ln w="254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8706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116632"/>
            <a:ext cx="2406273" cy="318773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51520" y="4437112"/>
            <a:ext cx="4891614" cy="201892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8104" y="3374094"/>
            <a:ext cx="3475184" cy="308194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43808" y="123954"/>
            <a:ext cx="4085876" cy="4887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050158" y="260648"/>
            <a:ext cx="1963016" cy="2751522"/>
          </a:xfrm>
          <a:prstGeom prst="rect">
            <a:avLst/>
          </a:prstGeom>
        </p:spPr>
        <p:txBody>
          <a:bodyPr vert="horz">
            <a:normAutofit/>
          </a:bodyPr>
          <a:lstStyle>
            <a:lvl1pPr indent="0">
              <a:spcBef>
                <a:spcPct val="20000"/>
              </a:spcBef>
              <a:buClr>
                <a:schemeClr val="accent1"/>
              </a:buClr>
              <a:buSzPct val="70000"/>
              <a:buFont typeface="Wingdings 2"/>
              <a:buNone/>
              <a:defRPr kumimoji="0" sz="3200">
                <a:solidFill>
                  <a:schemeClr val="tx2"/>
                </a:solidFill>
              </a:defRPr>
            </a:lvl1pPr>
            <a:lvl2pPr marL="742950" indent="-285750">
              <a:spcBef>
                <a:spcPct val="20000"/>
              </a:spcBef>
              <a:buClr>
                <a:schemeClr val="accent1"/>
              </a:buClr>
              <a:buSzPct val="70000"/>
              <a:buFont typeface="Wingdings 2"/>
              <a:buChar char=""/>
              <a:defRPr kumimoji="0" sz="2800">
                <a:solidFill>
                  <a:schemeClr val="tx2"/>
                </a:solidFill>
              </a:defRPr>
            </a:lvl2pPr>
            <a:lvl3pPr marL="1143000" indent="-228600">
              <a:spcBef>
                <a:spcPct val="20000"/>
              </a:spcBef>
              <a:buClr>
                <a:schemeClr val="accent1"/>
              </a:buClr>
              <a:buSzPct val="70000"/>
              <a:buFont typeface="Wingdings 2"/>
              <a:buChar char=""/>
              <a:defRPr kumimoji="0" sz="2400">
                <a:solidFill>
                  <a:schemeClr val="tx2"/>
                </a:solidFill>
              </a:defRPr>
            </a:lvl3pPr>
            <a:lvl4pPr marL="1600200" indent="-228600">
              <a:spcBef>
                <a:spcPct val="20000"/>
              </a:spcBef>
              <a:buClr>
                <a:schemeClr val="accent1"/>
              </a:buClr>
              <a:buSzPct val="70000"/>
              <a:buFont typeface="Wingdings 2"/>
              <a:buChar char=""/>
              <a:defRPr kumimoji="0" sz="2000">
                <a:solidFill>
                  <a:schemeClr val="tx2"/>
                </a:solidFill>
              </a:defRPr>
            </a:lvl4pPr>
            <a:lvl5pPr marL="2057400" indent="-228600">
              <a:spcBef>
                <a:spcPct val="20000"/>
              </a:spcBef>
              <a:buClr>
                <a:schemeClr val="accent1"/>
              </a:buClr>
              <a:buSzPct val="60000"/>
              <a:buFont typeface="Wingdings 2"/>
              <a:buChar char=""/>
              <a:defRPr kumimoji="0">
                <a:solidFill>
                  <a:schemeClr val="tx2"/>
                </a:solidFill>
              </a:defRPr>
            </a:lvl5pPr>
            <a:lvl6pPr marL="2514600" indent="-228600">
              <a:spcBef>
                <a:spcPct val="20000"/>
              </a:spcBef>
              <a:buClr>
                <a:schemeClr val="accent1"/>
              </a:buClr>
              <a:buSzPct val="60000"/>
              <a:buFont typeface="Wingdings 2"/>
              <a:buChar char=""/>
              <a:defRPr kumimoji="0">
                <a:solidFill>
                  <a:schemeClr val="tx2"/>
                </a:solidFill>
              </a:defRPr>
            </a:lvl6pPr>
            <a:lvl7pPr marL="2971800" indent="-228600">
              <a:spcBef>
                <a:spcPct val="20000"/>
              </a:spcBef>
              <a:buClr>
                <a:schemeClr val="accent1"/>
              </a:buClr>
              <a:buSzPct val="60000"/>
              <a:buFont typeface="Wingdings 2"/>
              <a:buChar char=""/>
              <a:defRPr kumimoji="0" sz="1600">
                <a:solidFill>
                  <a:schemeClr val="tx2"/>
                </a:solidFill>
              </a:defRPr>
            </a:lvl7pPr>
            <a:lvl8pPr marL="3429000" indent="-228600">
              <a:spcBef>
                <a:spcPct val="20000"/>
              </a:spcBef>
              <a:buClr>
                <a:schemeClr val="accent1"/>
              </a:buClr>
              <a:buSzPct val="60000"/>
              <a:buFont typeface="Wingdings 2"/>
              <a:buChar char=""/>
              <a:defRPr kumimoji="0" sz="1600" baseline="0">
                <a:solidFill>
                  <a:schemeClr val="tx2"/>
                </a:solidFill>
              </a:defRPr>
            </a:lvl8pPr>
            <a:lvl9pPr marL="3886200" indent="-228600">
              <a:spcBef>
                <a:spcPct val="20000"/>
              </a:spcBef>
              <a:buClr>
                <a:schemeClr val="accent1"/>
              </a:buClr>
              <a:buSzPct val="60000"/>
              <a:buFont typeface="Wingdings 2"/>
              <a:buChar char=""/>
              <a:defRPr kumimoji="0" sz="1400" baseline="0">
                <a:solidFill>
                  <a:schemeClr val="tx2"/>
                </a:solidFill>
              </a:defRPr>
            </a:lvl9pPr>
          </a:lstStyle>
          <a:p>
            <a:r>
              <a:rPr lang="en-CA" b="1" dirty="0"/>
              <a:t>And when it rains?</a:t>
            </a:r>
          </a:p>
          <a:p>
            <a:endParaRPr lang="en-CA" b="1" dirty="0"/>
          </a:p>
          <a:p>
            <a:r>
              <a:rPr lang="en-CA" b="1" dirty="0"/>
              <a:t>Just ignore it.</a:t>
            </a:r>
          </a:p>
        </p:txBody>
      </p:sp>
    </p:spTree>
    <p:extLst>
      <p:ext uri="{BB962C8B-B14F-4D97-AF65-F5344CB8AC3E}">
        <p14:creationId xmlns:p14="http://schemas.microsoft.com/office/powerpoint/2010/main" val="37587621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2040" y="332656"/>
            <a:ext cx="3895234" cy="616530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714" y="332657"/>
            <a:ext cx="4274729" cy="6165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62134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1268760"/>
            <a:ext cx="8198711" cy="4395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3303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Fourth instar</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1916832"/>
            <a:ext cx="8686800" cy="227717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619672" y="4653136"/>
            <a:ext cx="7200801" cy="2062103"/>
          </a:xfrm>
          <a:prstGeom prst="rect">
            <a:avLst/>
          </a:prstGeom>
        </p:spPr>
        <p:txBody>
          <a:bodyPr vert="horz">
            <a:normAutofit/>
          </a:bodyPr>
          <a:lstStyle>
            <a:lvl1pPr indent="0">
              <a:spcBef>
                <a:spcPct val="20000"/>
              </a:spcBef>
              <a:buClr>
                <a:schemeClr val="accent1"/>
              </a:buClr>
              <a:buSzPct val="70000"/>
              <a:buFont typeface="Wingdings 2"/>
              <a:buNone/>
              <a:defRPr kumimoji="0" sz="3200">
                <a:solidFill>
                  <a:schemeClr val="tx2"/>
                </a:solidFill>
              </a:defRPr>
            </a:lvl1pPr>
            <a:lvl2pPr marL="742950" indent="-285750">
              <a:spcBef>
                <a:spcPct val="20000"/>
              </a:spcBef>
              <a:buClr>
                <a:schemeClr val="accent1"/>
              </a:buClr>
              <a:buSzPct val="70000"/>
              <a:buFont typeface="Wingdings 2"/>
              <a:buChar char=""/>
              <a:defRPr kumimoji="0" sz="2800">
                <a:solidFill>
                  <a:schemeClr val="tx2"/>
                </a:solidFill>
              </a:defRPr>
            </a:lvl2pPr>
            <a:lvl3pPr marL="1143000" indent="-228600">
              <a:spcBef>
                <a:spcPct val="20000"/>
              </a:spcBef>
              <a:buClr>
                <a:schemeClr val="accent1"/>
              </a:buClr>
              <a:buSzPct val="70000"/>
              <a:buFont typeface="Wingdings 2"/>
              <a:buChar char=""/>
              <a:defRPr kumimoji="0" sz="2400">
                <a:solidFill>
                  <a:schemeClr val="tx2"/>
                </a:solidFill>
              </a:defRPr>
            </a:lvl3pPr>
            <a:lvl4pPr marL="1600200" indent="-228600">
              <a:spcBef>
                <a:spcPct val="20000"/>
              </a:spcBef>
              <a:buClr>
                <a:schemeClr val="accent1"/>
              </a:buClr>
              <a:buSzPct val="70000"/>
              <a:buFont typeface="Wingdings 2"/>
              <a:buChar char=""/>
              <a:defRPr kumimoji="0" sz="2000">
                <a:solidFill>
                  <a:schemeClr val="tx2"/>
                </a:solidFill>
              </a:defRPr>
            </a:lvl4pPr>
            <a:lvl5pPr marL="2057400" indent="-228600">
              <a:spcBef>
                <a:spcPct val="20000"/>
              </a:spcBef>
              <a:buClr>
                <a:schemeClr val="accent1"/>
              </a:buClr>
              <a:buSzPct val="60000"/>
              <a:buFont typeface="Wingdings 2"/>
              <a:buChar char=""/>
              <a:defRPr kumimoji="0">
                <a:solidFill>
                  <a:schemeClr val="tx2"/>
                </a:solidFill>
              </a:defRPr>
            </a:lvl5pPr>
            <a:lvl6pPr marL="2514600" indent="-228600">
              <a:spcBef>
                <a:spcPct val="20000"/>
              </a:spcBef>
              <a:buClr>
                <a:schemeClr val="accent1"/>
              </a:buClr>
              <a:buSzPct val="60000"/>
              <a:buFont typeface="Wingdings 2"/>
              <a:buChar char=""/>
              <a:defRPr kumimoji="0">
                <a:solidFill>
                  <a:schemeClr val="tx2"/>
                </a:solidFill>
              </a:defRPr>
            </a:lvl6pPr>
            <a:lvl7pPr marL="2971800" indent="-228600">
              <a:spcBef>
                <a:spcPct val="20000"/>
              </a:spcBef>
              <a:buClr>
                <a:schemeClr val="accent1"/>
              </a:buClr>
              <a:buSzPct val="60000"/>
              <a:buFont typeface="Wingdings 2"/>
              <a:buChar char=""/>
              <a:defRPr kumimoji="0" sz="1600">
                <a:solidFill>
                  <a:schemeClr val="tx2"/>
                </a:solidFill>
              </a:defRPr>
            </a:lvl7pPr>
            <a:lvl8pPr marL="3429000" indent="-228600">
              <a:spcBef>
                <a:spcPct val="20000"/>
              </a:spcBef>
              <a:buClr>
                <a:schemeClr val="accent1"/>
              </a:buClr>
              <a:buSzPct val="60000"/>
              <a:buFont typeface="Wingdings 2"/>
              <a:buChar char=""/>
              <a:defRPr kumimoji="0" sz="1600" baseline="0">
                <a:solidFill>
                  <a:schemeClr val="tx2"/>
                </a:solidFill>
              </a:defRPr>
            </a:lvl8pPr>
            <a:lvl9pPr marL="3886200" indent="-228600">
              <a:spcBef>
                <a:spcPct val="20000"/>
              </a:spcBef>
              <a:buClr>
                <a:schemeClr val="accent1"/>
              </a:buClr>
              <a:buSzPct val="60000"/>
              <a:buFont typeface="Wingdings 2"/>
              <a:buChar char=""/>
              <a:defRPr kumimoji="0" sz="1400" baseline="0">
                <a:solidFill>
                  <a:schemeClr val="tx2"/>
                </a:solidFill>
              </a:defRPr>
            </a:lvl9pPr>
          </a:lstStyle>
          <a:p>
            <a:r>
              <a:rPr lang="en-CA" sz="2800" b="1" dirty="0"/>
              <a:t>The fourth and fifth instars have a colour palette of green, yellow, white and black.  The fourth instar is the last to have chalazae.  These two instars really pack on the weight.</a:t>
            </a:r>
          </a:p>
        </p:txBody>
      </p:sp>
    </p:spTree>
    <p:extLst>
      <p:ext uri="{BB962C8B-B14F-4D97-AF65-F5344CB8AC3E}">
        <p14:creationId xmlns:p14="http://schemas.microsoft.com/office/powerpoint/2010/main" val="29217207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625" y="188640"/>
            <a:ext cx="7514376" cy="284661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3408218"/>
            <a:ext cx="8193386" cy="31691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14538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cap="small" dirty="0"/>
              <a:t>A bit of biology</a:t>
            </a:r>
          </a:p>
        </p:txBody>
      </p:sp>
      <p:sp>
        <p:nvSpPr>
          <p:cNvPr id="5" name="Content Placeholder 4"/>
          <p:cNvSpPr>
            <a:spLocks noGrp="1"/>
          </p:cNvSpPr>
          <p:nvPr>
            <p:ph idx="1"/>
          </p:nvPr>
        </p:nvSpPr>
        <p:spPr>
          <a:xfrm>
            <a:off x="323528" y="1484784"/>
            <a:ext cx="8686800" cy="5043190"/>
          </a:xfrm>
        </p:spPr>
        <p:txBody>
          <a:bodyPr>
            <a:normAutofit lnSpcReduction="10000"/>
          </a:bodyPr>
          <a:lstStyle/>
          <a:p>
            <a:pPr>
              <a:buFont typeface="Arial" pitchFamily="34" charset="0"/>
              <a:buChar char="•"/>
            </a:pPr>
            <a:r>
              <a:rPr lang="en-CA" dirty="0"/>
              <a:t>Butterflies start as eggs that hatch into caterpillars.</a:t>
            </a:r>
          </a:p>
          <a:p>
            <a:pPr>
              <a:buFont typeface="Arial" pitchFamily="34" charset="0"/>
              <a:buChar char="•"/>
            </a:pPr>
            <a:r>
              <a:rPr lang="en-CA" dirty="0"/>
              <a:t>Caterpillars have exoskeletons (“skins”) that can only stretch so far, so they must be shed.</a:t>
            </a:r>
          </a:p>
          <a:p>
            <a:pPr>
              <a:buFont typeface="Arial" pitchFamily="34" charset="0"/>
              <a:buChar char="•"/>
            </a:pPr>
            <a:r>
              <a:rPr lang="en-CA" dirty="0"/>
              <a:t>Each time it sheds, a caterpillar starts a new part of its life cycle called an INSTAR.</a:t>
            </a:r>
          </a:p>
          <a:p>
            <a:pPr>
              <a:buFont typeface="Arial" pitchFamily="34" charset="0"/>
              <a:buChar char="•"/>
            </a:pPr>
            <a:r>
              <a:rPr lang="en-CA" dirty="0"/>
              <a:t>After 5 instars, a Black Swallowtail, </a:t>
            </a:r>
            <a:r>
              <a:rPr lang="en-CA" i="1" dirty="0" err="1"/>
              <a:t>Papilio</a:t>
            </a:r>
            <a:r>
              <a:rPr lang="en-CA" i="1" dirty="0"/>
              <a:t> </a:t>
            </a:r>
            <a:r>
              <a:rPr lang="en-CA" i="1" dirty="0" err="1"/>
              <a:t>polyxenes</a:t>
            </a:r>
            <a:r>
              <a:rPr lang="en-CA" dirty="0"/>
              <a:t>, will become a chrysalis from which the adult will emerge.</a:t>
            </a:r>
          </a:p>
          <a:p>
            <a:pPr>
              <a:buFont typeface="Arial" pitchFamily="34" charset="0"/>
              <a:buChar char="•"/>
            </a:pPr>
            <a:r>
              <a:rPr lang="en-CA" dirty="0"/>
              <a:t>Egg, Caterpillar (5 instars), Chrysalis, Adult.</a:t>
            </a:r>
          </a:p>
          <a:p>
            <a:pPr>
              <a:buFont typeface="Arial" pitchFamily="34" charset="0"/>
              <a:buChar char="•"/>
            </a:pPr>
            <a:endParaRPr lang="en-CA" dirty="0"/>
          </a:p>
        </p:txBody>
      </p:sp>
    </p:spTree>
    <p:extLst>
      <p:ext uri="{BB962C8B-B14F-4D97-AF65-F5344CB8AC3E}">
        <p14:creationId xmlns:p14="http://schemas.microsoft.com/office/powerpoint/2010/main" val="3960938744"/>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504" y="116631"/>
            <a:ext cx="2553077" cy="586770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3808" y="116633"/>
            <a:ext cx="2598344" cy="586770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2200" y="116631"/>
            <a:ext cx="2226951" cy="322987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72199" y="3501007"/>
            <a:ext cx="2226952" cy="298531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5380" y="6237312"/>
            <a:ext cx="6142804" cy="538609"/>
          </a:xfrm>
          <a:prstGeom prst="rect">
            <a:avLst/>
          </a:prstGeom>
        </p:spPr>
        <p:txBody>
          <a:bodyPr vert="horz">
            <a:normAutofit/>
          </a:bodyPr>
          <a:lstStyle>
            <a:lvl1pPr indent="0">
              <a:spcBef>
                <a:spcPct val="20000"/>
              </a:spcBef>
              <a:buClr>
                <a:schemeClr val="accent1"/>
              </a:buClr>
              <a:buSzPct val="70000"/>
              <a:buFont typeface="Wingdings 2"/>
              <a:buNone/>
              <a:defRPr kumimoji="0" sz="3200">
                <a:solidFill>
                  <a:schemeClr val="tx2"/>
                </a:solidFill>
              </a:defRPr>
            </a:lvl1pPr>
            <a:lvl2pPr marL="742950" indent="-285750">
              <a:spcBef>
                <a:spcPct val="20000"/>
              </a:spcBef>
              <a:buClr>
                <a:schemeClr val="accent1"/>
              </a:buClr>
              <a:buSzPct val="70000"/>
              <a:buFont typeface="Wingdings 2"/>
              <a:buChar char=""/>
              <a:defRPr kumimoji="0" sz="2800">
                <a:solidFill>
                  <a:schemeClr val="tx2"/>
                </a:solidFill>
              </a:defRPr>
            </a:lvl2pPr>
            <a:lvl3pPr marL="1143000" indent="-228600">
              <a:spcBef>
                <a:spcPct val="20000"/>
              </a:spcBef>
              <a:buClr>
                <a:schemeClr val="accent1"/>
              </a:buClr>
              <a:buSzPct val="70000"/>
              <a:buFont typeface="Wingdings 2"/>
              <a:buChar char=""/>
              <a:defRPr kumimoji="0" sz="2400">
                <a:solidFill>
                  <a:schemeClr val="tx2"/>
                </a:solidFill>
              </a:defRPr>
            </a:lvl3pPr>
            <a:lvl4pPr marL="1600200" indent="-228600">
              <a:spcBef>
                <a:spcPct val="20000"/>
              </a:spcBef>
              <a:buClr>
                <a:schemeClr val="accent1"/>
              </a:buClr>
              <a:buSzPct val="70000"/>
              <a:buFont typeface="Wingdings 2"/>
              <a:buChar char=""/>
              <a:defRPr kumimoji="0" sz="2000">
                <a:solidFill>
                  <a:schemeClr val="tx2"/>
                </a:solidFill>
              </a:defRPr>
            </a:lvl4pPr>
            <a:lvl5pPr marL="2057400" indent="-228600">
              <a:spcBef>
                <a:spcPct val="20000"/>
              </a:spcBef>
              <a:buClr>
                <a:schemeClr val="accent1"/>
              </a:buClr>
              <a:buSzPct val="60000"/>
              <a:buFont typeface="Wingdings 2"/>
              <a:buChar char=""/>
              <a:defRPr kumimoji="0">
                <a:solidFill>
                  <a:schemeClr val="tx2"/>
                </a:solidFill>
              </a:defRPr>
            </a:lvl5pPr>
            <a:lvl6pPr marL="2514600" indent="-228600">
              <a:spcBef>
                <a:spcPct val="20000"/>
              </a:spcBef>
              <a:buClr>
                <a:schemeClr val="accent1"/>
              </a:buClr>
              <a:buSzPct val="60000"/>
              <a:buFont typeface="Wingdings 2"/>
              <a:buChar char=""/>
              <a:defRPr kumimoji="0">
                <a:solidFill>
                  <a:schemeClr val="tx2"/>
                </a:solidFill>
              </a:defRPr>
            </a:lvl6pPr>
            <a:lvl7pPr marL="2971800" indent="-228600">
              <a:spcBef>
                <a:spcPct val="20000"/>
              </a:spcBef>
              <a:buClr>
                <a:schemeClr val="accent1"/>
              </a:buClr>
              <a:buSzPct val="60000"/>
              <a:buFont typeface="Wingdings 2"/>
              <a:buChar char=""/>
              <a:defRPr kumimoji="0" sz="1600">
                <a:solidFill>
                  <a:schemeClr val="tx2"/>
                </a:solidFill>
              </a:defRPr>
            </a:lvl7pPr>
            <a:lvl8pPr marL="3429000" indent="-228600">
              <a:spcBef>
                <a:spcPct val="20000"/>
              </a:spcBef>
              <a:buClr>
                <a:schemeClr val="accent1"/>
              </a:buClr>
              <a:buSzPct val="60000"/>
              <a:buFont typeface="Wingdings 2"/>
              <a:buChar char=""/>
              <a:defRPr kumimoji="0" sz="1600" baseline="0">
                <a:solidFill>
                  <a:schemeClr val="tx2"/>
                </a:solidFill>
              </a:defRPr>
            </a:lvl8pPr>
            <a:lvl9pPr marL="3886200" indent="-228600">
              <a:spcBef>
                <a:spcPct val="20000"/>
              </a:spcBef>
              <a:buClr>
                <a:schemeClr val="accent1"/>
              </a:buClr>
              <a:buSzPct val="60000"/>
              <a:buFont typeface="Wingdings 2"/>
              <a:buChar char=""/>
              <a:defRPr kumimoji="0" sz="1400" baseline="0">
                <a:solidFill>
                  <a:schemeClr val="tx2"/>
                </a:solidFill>
              </a:defRPr>
            </a:lvl9pPr>
          </a:lstStyle>
          <a:p>
            <a:r>
              <a:rPr lang="en-CA" sz="2400" b="1" dirty="0"/>
              <a:t>Stretching exercises can burn calories away.</a:t>
            </a:r>
          </a:p>
        </p:txBody>
      </p:sp>
    </p:spTree>
    <p:extLst>
      <p:ext uri="{BB962C8B-B14F-4D97-AF65-F5344CB8AC3E}">
        <p14:creationId xmlns:p14="http://schemas.microsoft.com/office/powerpoint/2010/main" val="10558177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332656"/>
            <a:ext cx="8356349" cy="5898333"/>
          </a:xfrm>
          <a:prstGeom prst="rect">
            <a:avLst/>
          </a:prstGeom>
          <a:ln>
            <a:noFill/>
          </a:ln>
          <a:effectLst>
            <a:softEdge rad="112500"/>
          </a:effectLst>
        </p:spPr>
      </p:pic>
      <p:sp>
        <p:nvSpPr>
          <p:cNvPr id="3" name="TextBox 2"/>
          <p:cNvSpPr txBox="1"/>
          <p:nvPr/>
        </p:nvSpPr>
        <p:spPr>
          <a:xfrm>
            <a:off x="412870" y="6230989"/>
            <a:ext cx="8356349" cy="584775"/>
          </a:xfrm>
          <a:prstGeom prst="rect">
            <a:avLst/>
          </a:prstGeom>
        </p:spPr>
        <p:txBody>
          <a:bodyPr vert="horz">
            <a:normAutofit/>
          </a:bodyPr>
          <a:lstStyle>
            <a:lvl1pPr indent="0">
              <a:spcBef>
                <a:spcPct val="20000"/>
              </a:spcBef>
              <a:buClr>
                <a:schemeClr val="accent1"/>
              </a:buClr>
              <a:buSzPct val="70000"/>
              <a:buFont typeface="Wingdings 2"/>
              <a:buNone/>
              <a:defRPr kumimoji="0" sz="3200">
                <a:solidFill>
                  <a:schemeClr val="tx2"/>
                </a:solidFill>
              </a:defRPr>
            </a:lvl1pPr>
            <a:lvl2pPr marL="742950" indent="-285750">
              <a:spcBef>
                <a:spcPct val="20000"/>
              </a:spcBef>
              <a:buClr>
                <a:schemeClr val="accent1"/>
              </a:buClr>
              <a:buSzPct val="70000"/>
              <a:buFont typeface="Wingdings 2"/>
              <a:buChar char=""/>
              <a:defRPr kumimoji="0" sz="2800">
                <a:solidFill>
                  <a:schemeClr val="tx2"/>
                </a:solidFill>
              </a:defRPr>
            </a:lvl2pPr>
            <a:lvl3pPr marL="1143000" indent="-228600">
              <a:spcBef>
                <a:spcPct val="20000"/>
              </a:spcBef>
              <a:buClr>
                <a:schemeClr val="accent1"/>
              </a:buClr>
              <a:buSzPct val="70000"/>
              <a:buFont typeface="Wingdings 2"/>
              <a:buChar char=""/>
              <a:defRPr kumimoji="0" sz="2400">
                <a:solidFill>
                  <a:schemeClr val="tx2"/>
                </a:solidFill>
              </a:defRPr>
            </a:lvl3pPr>
            <a:lvl4pPr marL="1600200" indent="-228600">
              <a:spcBef>
                <a:spcPct val="20000"/>
              </a:spcBef>
              <a:buClr>
                <a:schemeClr val="accent1"/>
              </a:buClr>
              <a:buSzPct val="70000"/>
              <a:buFont typeface="Wingdings 2"/>
              <a:buChar char=""/>
              <a:defRPr kumimoji="0" sz="2000">
                <a:solidFill>
                  <a:schemeClr val="tx2"/>
                </a:solidFill>
              </a:defRPr>
            </a:lvl4pPr>
            <a:lvl5pPr marL="2057400" indent="-228600">
              <a:spcBef>
                <a:spcPct val="20000"/>
              </a:spcBef>
              <a:buClr>
                <a:schemeClr val="accent1"/>
              </a:buClr>
              <a:buSzPct val="60000"/>
              <a:buFont typeface="Wingdings 2"/>
              <a:buChar char=""/>
              <a:defRPr kumimoji="0">
                <a:solidFill>
                  <a:schemeClr val="tx2"/>
                </a:solidFill>
              </a:defRPr>
            </a:lvl5pPr>
            <a:lvl6pPr marL="2514600" indent="-228600">
              <a:spcBef>
                <a:spcPct val="20000"/>
              </a:spcBef>
              <a:buClr>
                <a:schemeClr val="accent1"/>
              </a:buClr>
              <a:buSzPct val="60000"/>
              <a:buFont typeface="Wingdings 2"/>
              <a:buChar char=""/>
              <a:defRPr kumimoji="0">
                <a:solidFill>
                  <a:schemeClr val="tx2"/>
                </a:solidFill>
              </a:defRPr>
            </a:lvl6pPr>
            <a:lvl7pPr marL="2971800" indent="-228600">
              <a:spcBef>
                <a:spcPct val="20000"/>
              </a:spcBef>
              <a:buClr>
                <a:schemeClr val="accent1"/>
              </a:buClr>
              <a:buSzPct val="60000"/>
              <a:buFont typeface="Wingdings 2"/>
              <a:buChar char=""/>
              <a:defRPr kumimoji="0" sz="1600">
                <a:solidFill>
                  <a:schemeClr val="tx2"/>
                </a:solidFill>
              </a:defRPr>
            </a:lvl7pPr>
            <a:lvl8pPr marL="3429000" indent="-228600">
              <a:spcBef>
                <a:spcPct val="20000"/>
              </a:spcBef>
              <a:buClr>
                <a:schemeClr val="accent1"/>
              </a:buClr>
              <a:buSzPct val="60000"/>
              <a:buFont typeface="Wingdings 2"/>
              <a:buChar char=""/>
              <a:defRPr kumimoji="0" sz="1600" baseline="0">
                <a:solidFill>
                  <a:schemeClr val="tx2"/>
                </a:solidFill>
              </a:defRPr>
            </a:lvl8pPr>
            <a:lvl9pPr marL="3886200" indent="-228600">
              <a:spcBef>
                <a:spcPct val="20000"/>
              </a:spcBef>
              <a:buClr>
                <a:schemeClr val="accent1"/>
              </a:buClr>
              <a:buSzPct val="60000"/>
              <a:buFont typeface="Wingdings 2"/>
              <a:buChar char=""/>
              <a:defRPr kumimoji="0" sz="1400" baseline="0">
                <a:solidFill>
                  <a:schemeClr val="tx2"/>
                </a:solidFill>
              </a:defRPr>
            </a:lvl9pPr>
          </a:lstStyle>
          <a:p>
            <a:pPr algn="ctr"/>
            <a:r>
              <a:rPr lang="en-CA" b="1" dirty="0"/>
              <a:t>So much eating,  so little time!</a:t>
            </a:r>
          </a:p>
        </p:txBody>
      </p:sp>
    </p:spTree>
    <p:extLst>
      <p:ext uri="{BB962C8B-B14F-4D97-AF65-F5344CB8AC3E}">
        <p14:creationId xmlns:p14="http://schemas.microsoft.com/office/powerpoint/2010/main" val="26327119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Fifth instar</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7544" y="1484784"/>
            <a:ext cx="8207390" cy="468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81212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199177"/>
            <a:ext cx="5585988" cy="214567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2" y="2948996"/>
            <a:ext cx="6382693" cy="284731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940152" y="199177"/>
            <a:ext cx="2952328" cy="2123658"/>
          </a:xfrm>
          <a:prstGeom prst="rect">
            <a:avLst/>
          </a:prstGeom>
          <a:noFill/>
        </p:spPr>
        <p:txBody>
          <a:bodyPr wrap="square" rtlCol="0">
            <a:spAutoFit/>
          </a:bodyPr>
          <a:lstStyle/>
          <a:p>
            <a:r>
              <a:rPr lang="en-CA" sz="2200" dirty="0"/>
              <a:t>Crawling out of its skin.  The old exoskeleton is attached with silk at the back end and then the caterpillar creeps forward out of its skin.</a:t>
            </a:r>
          </a:p>
        </p:txBody>
      </p:sp>
      <p:sp>
        <p:nvSpPr>
          <p:cNvPr id="5" name="TextBox 4"/>
          <p:cNvSpPr txBox="1"/>
          <p:nvPr/>
        </p:nvSpPr>
        <p:spPr>
          <a:xfrm>
            <a:off x="6804248" y="3141546"/>
            <a:ext cx="2088232" cy="2462213"/>
          </a:xfrm>
          <a:prstGeom prst="rect">
            <a:avLst/>
          </a:prstGeom>
          <a:noFill/>
        </p:spPr>
        <p:txBody>
          <a:bodyPr wrap="square" rtlCol="0">
            <a:spAutoFit/>
          </a:bodyPr>
          <a:lstStyle/>
          <a:p>
            <a:r>
              <a:rPr lang="en-CA" sz="2200" dirty="0"/>
              <a:t>While the new skin is soft, the caterpillar creates room to grow by swallowing air to puff itself up.</a:t>
            </a:r>
          </a:p>
        </p:txBody>
      </p:sp>
      <p:sp>
        <p:nvSpPr>
          <p:cNvPr id="6" name="TextBox 5"/>
          <p:cNvSpPr txBox="1"/>
          <p:nvPr/>
        </p:nvSpPr>
        <p:spPr>
          <a:xfrm>
            <a:off x="67948" y="6048173"/>
            <a:ext cx="6040458" cy="461665"/>
          </a:xfrm>
          <a:prstGeom prst="rect">
            <a:avLst/>
          </a:prstGeom>
          <a:noFill/>
        </p:spPr>
        <p:txBody>
          <a:bodyPr wrap="square" rtlCol="0">
            <a:spAutoFit/>
          </a:bodyPr>
          <a:lstStyle/>
          <a:p>
            <a:r>
              <a:rPr lang="en-CA" sz="2400" dirty="0"/>
              <a:t>Each segment has a spiracle for breathing.</a:t>
            </a:r>
          </a:p>
        </p:txBody>
      </p:sp>
      <p:cxnSp>
        <p:nvCxnSpPr>
          <p:cNvPr id="8" name="Straight Arrow Connector 7"/>
          <p:cNvCxnSpPr/>
          <p:nvPr/>
        </p:nvCxnSpPr>
        <p:spPr>
          <a:xfrm flipH="1" flipV="1">
            <a:off x="2267744" y="4149080"/>
            <a:ext cx="704762" cy="194421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483768" y="4293096"/>
            <a:ext cx="488738" cy="1800203"/>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620125" y="4437112"/>
            <a:ext cx="352382" cy="1656184"/>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915816" y="4509120"/>
            <a:ext cx="56690" cy="158417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72506" y="4509120"/>
            <a:ext cx="245514" cy="158417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72506" y="4509121"/>
            <a:ext cx="519374" cy="1584178"/>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972506" y="4437112"/>
            <a:ext cx="879414" cy="1656184"/>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72506" y="4437112"/>
            <a:ext cx="1095438" cy="1656184"/>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415942"/>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5" y="1052736"/>
            <a:ext cx="8232917" cy="437228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67544" y="5877272"/>
            <a:ext cx="8160909" cy="430887"/>
          </a:xfrm>
          <a:prstGeom prst="rect">
            <a:avLst/>
          </a:prstGeom>
          <a:noFill/>
        </p:spPr>
        <p:txBody>
          <a:bodyPr wrap="square" rtlCol="0">
            <a:spAutoFit/>
          </a:bodyPr>
          <a:lstStyle>
            <a:defPPr>
              <a:defRPr lang="en-US"/>
            </a:defPPr>
            <a:lvl1pPr>
              <a:defRPr sz="2400"/>
            </a:lvl1pPr>
          </a:lstStyle>
          <a:p>
            <a:pPr algn="ctr"/>
            <a:r>
              <a:rPr lang="en-CA" sz="2200" dirty="0"/>
              <a:t>Waste not, want not.  Time to gobble up that yummy exoskeleton!</a:t>
            </a:r>
          </a:p>
        </p:txBody>
      </p:sp>
    </p:spTree>
    <p:extLst>
      <p:ext uri="{BB962C8B-B14F-4D97-AF65-F5344CB8AC3E}">
        <p14:creationId xmlns:p14="http://schemas.microsoft.com/office/powerpoint/2010/main" val="177057398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1520" y="809939"/>
            <a:ext cx="8672480" cy="5643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735562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5776" y="836712"/>
            <a:ext cx="6123309" cy="502425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124" y="836711"/>
            <a:ext cx="1884590" cy="502425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70662" y="6165304"/>
            <a:ext cx="8303961" cy="400110"/>
          </a:xfrm>
          <a:prstGeom prst="rect">
            <a:avLst/>
          </a:prstGeom>
          <a:noFill/>
        </p:spPr>
        <p:txBody>
          <a:bodyPr wrap="square" rtlCol="0">
            <a:spAutoFit/>
          </a:bodyPr>
          <a:lstStyle/>
          <a:p>
            <a:pPr algn="ctr"/>
            <a:r>
              <a:rPr lang="en-CA" sz="2000" b="1" dirty="0"/>
              <a:t>This instar is all about eating, taking on flowers and bigger stems</a:t>
            </a:r>
            <a:r>
              <a:rPr lang="en-CA" sz="2000" dirty="0"/>
              <a:t>.</a:t>
            </a:r>
          </a:p>
        </p:txBody>
      </p:sp>
    </p:spTree>
    <p:extLst>
      <p:ext uri="{BB962C8B-B14F-4D97-AF65-F5344CB8AC3E}">
        <p14:creationId xmlns:p14="http://schemas.microsoft.com/office/powerpoint/2010/main" val="80404351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22059"/>
          <a:stretch/>
        </p:blipFill>
        <p:spPr>
          <a:xfrm>
            <a:off x="179512" y="44624"/>
            <a:ext cx="3547919" cy="341403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457" r="14833"/>
          <a:stretch/>
        </p:blipFill>
        <p:spPr>
          <a:xfrm>
            <a:off x="4067944" y="69759"/>
            <a:ext cx="3749424" cy="3359241"/>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5656" y="3649729"/>
            <a:ext cx="3960440" cy="2970331"/>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0ADE7D4-5E10-9171-6211-FCC126D743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433" t="5433" r="25499" b="15784"/>
          <a:stretch/>
        </p:blipFill>
        <p:spPr>
          <a:xfrm>
            <a:off x="5944110" y="3649729"/>
            <a:ext cx="2919118" cy="2970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362388"/>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4008" y="404664"/>
            <a:ext cx="4126112" cy="261547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2" y="404664"/>
            <a:ext cx="4147458" cy="609329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644008" y="4554315"/>
            <a:ext cx="4126112" cy="461665"/>
          </a:xfrm>
          <a:prstGeom prst="rect">
            <a:avLst/>
          </a:prstGeom>
          <a:noFill/>
        </p:spPr>
        <p:txBody>
          <a:bodyPr wrap="square" rtlCol="0">
            <a:spAutoFit/>
          </a:bodyPr>
          <a:lstStyle/>
          <a:p>
            <a:pPr algn="ctr"/>
            <a:r>
              <a:rPr lang="en-CA" sz="2400" b="1" dirty="0"/>
              <a:t>A different perspective.</a:t>
            </a:r>
          </a:p>
        </p:txBody>
      </p:sp>
    </p:spTree>
    <p:extLst>
      <p:ext uri="{BB962C8B-B14F-4D97-AF65-F5344CB8AC3E}">
        <p14:creationId xmlns:p14="http://schemas.microsoft.com/office/powerpoint/2010/main" val="1722852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232772"/>
            <a:ext cx="6984776" cy="523858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95536" y="5517232"/>
            <a:ext cx="8424936" cy="1107996"/>
          </a:xfrm>
          <a:prstGeom prst="rect">
            <a:avLst/>
          </a:prstGeom>
          <a:noFill/>
        </p:spPr>
        <p:txBody>
          <a:bodyPr wrap="square" rtlCol="0">
            <a:spAutoFit/>
          </a:bodyPr>
          <a:lstStyle/>
          <a:p>
            <a:r>
              <a:rPr lang="en-CA" sz="2200" dirty="0"/>
              <a:t>Time for a little defence.  The orange horn is called an </a:t>
            </a:r>
            <a:r>
              <a:rPr lang="en-CA" sz="2200" dirty="0" err="1"/>
              <a:t>osmeterium</a:t>
            </a:r>
            <a:r>
              <a:rPr lang="en-CA" sz="2200" dirty="0"/>
              <a:t>.  The caterpillar protrudes it and it emits a foul-smelling odour to dissuade predators.  Waving it about increases the effective range.</a:t>
            </a:r>
          </a:p>
        </p:txBody>
      </p:sp>
    </p:spTree>
    <p:extLst>
      <p:ext uri="{BB962C8B-B14F-4D97-AF65-F5344CB8AC3E}">
        <p14:creationId xmlns:p14="http://schemas.microsoft.com/office/powerpoint/2010/main" val="3418707735"/>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79" y="404664"/>
            <a:ext cx="8686800" cy="838200"/>
          </a:xfrm>
        </p:spPr>
        <p:txBody>
          <a:bodyPr vert="horz" anchor="ctr">
            <a:normAutofit/>
          </a:bodyPr>
          <a:lstStyle/>
          <a:p>
            <a:r>
              <a:rPr lang="en-CA" cap="small" dirty="0"/>
              <a:t>We begin with an egg …</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771800" y="1700808"/>
            <a:ext cx="3520192" cy="452596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536" y="1484784"/>
            <a:ext cx="2212887" cy="236661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6216" y="4581128"/>
            <a:ext cx="2180026" cy="197521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732240" y="1484784"/>
            <a:ext cx="2278939" cy="1938992"/>
          </a:xfrm>
          <a:prstGeom prst="rect">
            <a:avLst/>
          </a:prstGeom>
          <a:noFill/>
        </p:spPr>
        <p:txBody>
          <a:bodyPr wrap="square" rtlCol="0">
            <a:spAutoFit/>
          </a:bodyPr>
          <a:lstStyle/>
          <a:p>
            <a:r>
              <a:rPr lang="en-CA" sz="2400" dirty="0"/>
              <a:t>Or with an adult female laying an egg on a dill plant in the garden.</a:t>
            </a:r>
          </a:p>
        </p:txBody>
      </p:sp>
    </p:spTree>
    <p:extLst>
      <p:ext uri="{BB962C8B-B14F-4D97-AF65-F5344CB8AC3E}">
        <p14:creationId xmlns:p14="http://schemas.microsoft.com/office/powerpoint/2010/main" val="8870198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332656"/>
            <a:ext cx="4964430" cy="620522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00192" y="2564904"/>
            <a:ext cx="2232248" cy="1938992"/>
          </a:xfrm>
          <a:prstGeom prst="rect">
            <a:avLst/>
          </a:prstGeom>
          <a:noFill/>
        </p:spPr>
        <p:txBody>
          <a:bodyPr wrap="square" rtlCol="0">
            <a:spAutoFit/>
          </a:bodyPr>
          <a:lstStyle>
            <a:defPPr>
              <a:defRPr lang="en-US"/>
            </a:defPPr>
            <a:lvl1pPr algn="ctr">
              <a:defRPr sz="2200"/>
            </a:lvl1pPr>
          </a:lstStyle>
          <a:p>
            <a:r>
              <a:rPr lang="en-CA" sz="2400" b="1" dirty="0"/>
              <a:t>The dill is in bloom!</a:t>
            </a:r>
          </a:p>
          <a:p>
            <a:endParaRPr lang="en-CA" sz="2400" b="1" dirty="0"/>
          </a:p>
          <a:p>
            <a:r>
              <a:rPr lang="en-CA" sz="2400" b="1" dirty="0"/>
              <a:t>What to do?</a:t>
            </a:r>
          </a:p>
          <a:p>
            <a:endParaRPr lang="en-CA" sz="2400" b="1" dirty="0"/>
          </a:p>
        </p:txBody>
      </p:sp>
    </p:spTree>
    <p:extLst>
      <p:ext uri="{BB962C8B-B14F-4D97-AF65-F5344CB8AC3E}">
        <p14:creationId xmlns:p14="http://schemas.microsoft.com/office/powerpoint/2010/main" val="416501320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600" y="476672"/>
            <a:ext cx="7128792" cy="534659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75656" y="6196662"/>
            <a:ext cx="6264696" cy="461665"/>
          </a:xfrm>
          <a:prstGeom prst="rect">
            <a:avLst/>
          </a:prstGeom>
          <a:noFill/>
        </p:spPr>
        <p:txBody>
          <a:bodyPr wrap="square" rtlCol="0">
            <a:spAutoFit/>
          </a:bodyPr>
          <a:lstStyle/>
          <a:p>
            <a:pPr algn="ctr"/>
            <a:r>
              <a:rPr lang="en-CA" sz="2400" b="1" dirty="0"/>
              <a:t>Good to the last stem!</a:t>
            </a:r>
          </a:p>
        </p:txBody>
      </p:sp>
    </p:spTree>
    <p:extLst>
      <p:ext uri="{BB962C8B-B14F-4D97-AF65-F5344CB8AC3E}">
        <p14:creationId xmlns:p14="http://schemas.microsoft.com/office/powerpoint/2010/main" val="15649997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Comma</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3528" y="1340768"/>
            <a:ext cx="4419996" cy="331499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48942" y="1340768"/>
            <a:ext cx="3717911" cy="505097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3528" y="5013176"/>
            <a:ext cx="4464496" cy="1107996"/>
          </a:xfrm>
          <a:prstGeom prst="rect">
            <a:avLst/>
          </a:prstGeom>
          <a:noFill/>
        </p:spPr>
        <p:txBody>
          <a:bodyPr wrap="square" rtlCol="0">
            <a:spAutoFit/>
          </a:bodyPr>
          <a:lstStyle>
            <a:defPPr>
              <a:defRPr lang="en-US"/>
            </a:defPPr>
            <a:lvl1pPr algn="ctr">
              <a:defRPr sz="2200"/>
            </a:lvl1pPr>
          </a:lstStyle>
          <a:p>
            <a:r>
              <a:rPr lang="en-CA" dirty="0"/>
              <a:t>Time to move on.  Off the dill to the tomato plant next door.  Surprisingly, the tomato cage is favoured.</a:t>
            </a:r>
          </a:p>
        </p:txBody>
      </p:sp>
    </p:spTree>
    <p:extLst>
      <p:ext uri="{BB962C8B-B14F-4D97-AF65-F5344CB8AC3E}">
        <p14:creationId xmlns:p14="http://schemas.microsoft.com/office/powerpoint/2010/main" val="10912042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7" y="1340768"/>
            <a:ext cx="1901350" cy="2295061"/>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vert="horz" anchor="ctr">
            <a:normAutofit/>
          </a:bodyPr>
          <a:lstStyle/>
          <a:p>
            <a:r>
              <a:rPr lang="en-CA" cap="small" dirty="0"/>
              <a:t>Spinning a harness</a:t>
            </a:r>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555776" y="1340769"/>
            <a:ext cx="2209800" cy="22950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5537" y="4005064"/>
            <a:ext cx="1901350" cy="23511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55776" y="4001615"/>
            <a:ext cx="2187318" cy="235456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4431501" y="1913317"/>
            <a:ext cx="5033525" cy="3888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66856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36 to 48 hours later – a chrysalis</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95536" y="1412776"/>
            <a:ext cx="1698172" cy="219891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760" y="1700808"/>
            <a:ext cx="3352800" cy="466997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323947" y="3109101"/>
            <a:ext cx="4275717" cy="2755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28442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1398645"/>
            <a:ext cx="4194728" cy="432048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0112" y="1844824"/>
            <a:ext cx="3233058" cy="4757059"/>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vert="horz" anchor="ctr">
            <a:normAutofit/>
          </a:bodyPr>
          <a:lstStyle/>
          <a:p>
            <a:r>
              <a:rPr lang="en-CA" cap="small" dirty="0"/>
              <a:t>As time goes by …</a:t>
            </a:r>
          </a:p>
        </p:txBody>
      </p:sp>
    </p:spTree>
    <p:extLst>
      <p:ext uri="{BB962C8B-B14F-4D97-AF65-F5344CB8AC3E}">
        <p14:creationId xmlns:p14="http://schemas.microsoft.com/office/powerpoint/2010/main" val="114156533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Emergence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30892" y="1554163"/>
            <a:ext cx="6034616" cy="452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29911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908630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5" y="135520"/>
            <a:ext cx="8568951" cy="6532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24223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856" y="116632"/>
            <a:ext cx="8658287" cy="6492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435827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251520" y="836712"/>
            <a:ext cx="3240360" cy="2356625"/>
          </a:xfrm>
        </p:spPr>
      </p:pic>
      <p:sp>
        <p:nvSpPr>
          <p:cNvPr id="3" name="Title 2"/>
          <p:cNvSpPr>
            <a:spLocks noGrp="1"/>
          </p:cNvSpPr>
          <p:nvPr>
            <p:ph type="title"/>
          </p:nvPr>
        </p:nvSpPr>
        <p:spPr>
          <a:xfrm>
            <a:off x="179512" y="188640"/>
            <a:ext cx="5867400" cy="522288"/>
          </a:xfrm>
        </p:spPr>
        <p:txBody>
          <a:bodyPr vert="horz" anchor="ctr">
            <a:normAutofit fontScale="90000"/>
          </a:bodyPr>
          <a:lstStyle/>
          <a:p>
            <a:r>
              <a:rPr lang="en-CA" sz="4000" cap="small" dirty="0">
                <a:effectLst>
                  <a:reflection blurRad="63500" stA="0" endPos="54000" dist="12700" dir="5400000" sy="-90000" algn="bl" rotWithShape="0"/>
                </a:effectLst>
              </a:rPr>
              <a:t>Development in the egg</a:t>
            </a:r>
          </a:p>
        </p:txBody>
      </p:sp>
      <p:sp>
        <p:nvSpPr>
          <p:cNvPr id="4" name="Text Placeholder 3"/>
          <p:cNvSpPr>
            <a:spLocks noGrp="1"/>
          </p:cNvSpPr>
          <p:nvPr>
            <p:ph type="body" sz="half" idx="2"/>
          </p:nvPr>
        </p:nvSpPr>
        <p:spPr>
          <a:xfrm>
            <a:off x="251520" y="3789040"/>
            <a:ext cx="3110880" cy="2481828"/>
          </a:xfrm>
        </p:spPr>
        <p:txBody>
          <a:bodyPr>
            <a:noAutofit/>
          </a:bodyPr>
          <a:lstStyle/>
          <a:p>
            <a:pPr marL="342900" indent="-342900">
              <a:buFont typeface="Arial" pitchFamily="34" charset="0"/>
              <a:buChar char="•"/>
            </a:pPr>
            <a:r>
              <a:rPr lang="en-CA" sz="2400" b="1" dirty="0"/>
              <a:t>Eggs take 3 days to develop.</a:t>
            </a:r>
          </a:p>
          <a:p>
            <a:pPr marL="342900" indent="-342900">
              <a:buFont typeface="Arial" pitchFamily="34" charset="0"/>
              <a:buChar char="•"/>
            </a:pPr>
            <a:r>
              <a:rPr lang="en-CA" sz="2400" b="1" dirty="0"/>
              <a:t>Freshly laid egg above.</a:t>
            </a:r>
          </a:p>
          <a:p>
            <a:pPr marL="342900" indent="-342900">
              <a:buFont typeface="Arial" pitchFamily="34" charset="0"/>
              <a:buChar char="•"/>
            </a:pPr>
            <a:r>
              <a:rPr lang="en-CA" sz="2400" b="1" dirty="0"/>
              <a:t>Three developing eggs to the right.</a:t>
            </a:r>
          </a:p>
        </p:txBody>
      </p:sp>
      <p:pic>
        <p:nvPicPr>
          <p:cNvPr id="6" name="Picture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6298" y="1465874"/>
            <a:ext cx="5318189" cy="4804994"/>
          </a:xfrm>
          <a:prstGeom prst="rect">
            <a:avLst/>
          </a:prstGeom>
          <a:solidFill>
            <a:schemeClr val="bg1"/>
          </a:solidFill>
          <a:ln w="6350">
            <a:solidFill>
              <a:schemeClr val="accent1"/>
            </a:solidFill>
          </a:ln>
          <a:effectLst>
            <a:reflection blurRad="1000" stA="49000" endA="500" endPos="10000" dist="900" dir="5400000" sy="-90000" algn="bl" rotWithShape="0"/>
          </a:effectLst>
        </p:spPr>
      </p:pic>
      <p:sp>
        <p:nvSpPr>
          <p:cNvPr id="2" name="Right Arrow 1"/>
          <p:cNvSpPr/>
          <p:nvPr/>
        </p:nvSpPr>
        <p:spPr>
          <a:xfrm>
            <a:off x="3779912" y="206084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7" name="Right Arrow 6"/>
          <p:cNvSpPr/>
          <p:nvPr/>
        </p:nvSpPr>
        <p:spPr>
          <a:xfrm>
            <a:off x="6305392" y="206084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8" name="Right Arrow 7"/>
          <p:cNvSpPr/>
          <p:nvPr/>
        </p:nvSpPr>
        <p:spPr>
          <a:xfrm>
            <a:off x="5945352" y="5229200"/>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19458237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076" y="403659"/>
            <a:ext cx="8749848" cy="6050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92171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I’ve always wanted one of these!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30892" y="1554163"/>
            <a:ext cx="6034616" cy="4525962"/>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3851920" y="6165302"/>
            <a:ext cx="5158408" cy="679831"/>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r"/>
            <a:r>
              <a:rPr lang="en-CA" cap="small" dirty="0"/>
              <a:t>The end.</a:t>
            </a:r>
          </a:p>
        </p:txBody>
      </p:sp>
    </p:spTree>
    <p:extLst>
      <p:ext uri="{BB962C8B-B14F-4D97-AF65-F5344CB8AC3E}">
        <p14:creationId xmlns:p14="http://schemas.microsoft.com/office/powerpoint/2010/main" val="263853535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First instar</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71600" y="1484784"/>
            <a:ext cx="4818207" cy="452596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84168" y="2276872"/>
            <a:ext cx="2737725" cy="3046988"/>
          </a:xfrm>
          <a:prstGeom prst="rect">
            <a:avLst/>
          </a:prstGeom>
          <a:noFill/>
        </p:spPr>
        <p:txBody>
          <a:bodyPr wrap="square" rtlCol="0">
            <a:spAutoFit/>
          </a:bodyPr>
          <a:lstStyle>
            <a:defPPr>
              <a:defRPr lang="en-US"/>
            </a:defPPr>
            <a:lvl1pPr>
              <a:defRPr sz="2400"/>
            </a:lvl1pPr>
          </a:lstStyle>
          <a:p>
            <a:r>
              <a:rPr lang="en-CA" b="1" dirty="0"/>
              <a:t>After a successful hatching, what is the first order of business?</a:t>
            </a:r>
          </a:p>
          <a:p>
            <a:endParaRPr lang="en-CA" b="1" dirty="0"/>
          </a:p>
          <a:p>
            <a:r>
              <a:rPr lang="en-CA" b="1" dirty="0"/>
              <a:t>Eating?</a:t>
            </a:r>
          </a:p>
          <a:p>
            <a:endParaRPr lang="en-CA" b="1" dirty="0"/>
          </a:p>
          <a:p>
            <a:r>
              <a:rPr lang="en-CA" b="1" dirty="0"/>
              <a:t>Or cleaning up?</a:t>
            </a:r>
          </a:p>
        </p:txBody>
      </p:sp>
    </p:spTree>
    <p:extLst>
      <p:ext uri="{BB962C8B-B14F-4D97-AF65-F5344CB8AC3E}">
        <p14:creationId xmlns:p14="http://schemas.microsoft.com/office/powerpoint/2010/main" val="233882569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395536" y="476672"/>
            <a:ext cx="5940660" cy="4320480"/>
          </a:xfrm>
        </p:spPr>
      </p:pic>
      <p:sp>
        <p:nvSpPr>
          <p:cNvPr id="4" name="Title 3"/>
          <p:cNvSpPr>
            <a:spLocks noGrp="1"/>
          </p:cNvSpPr>
          <p:nvPr>
            <p:ph type="title"/>
          </p:nvPr>
        </p:nvSpPr>
        <p:spPr>
          <a:xfrm>
            <a:off x="1547664" y="5661248"/>
            <a:ext cx="2952328" cy="522288"/>
          </a:xfrm>
        </p:spPr>
        <p:txBody>
          <a:bodyPr>
            <a:noAutofit/>
          </a:bodyPr>
          <a:lstStyle/>
          <a:p>
            <a:r>
              <a:rPr lang="en-CA" sz="3600" cap="small" dirty="0"/>
              <a:t>Perhaps both.</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5513" y="2708920"/>
            <a:ext cx="3073400" cy="393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42248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179512" y="431667"/>
            <a:ext cx="3633849" cy="4266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4211960" y="188640"/>
            <a:ext cx="4787280" cy="792088"/>
          </a:xfrm>
        </p:spPr>
        <p:txBody>
          <a:bodyPr>
            <a:normAutofit/>
          </a:bodyPr>
          <a:lstStyle/>
          <a:p>
            <a:pPr algn="r"/>
            <a:r>
              <a:rPr lang="en-CA" sz="2400" cap="small" dirty="0"/>
              <a:t>First Instar</a:t>
            </a:r>
          </a:p>
        </p:txBody>
      </p:sp>
      <p:sp>
        <p:nvSpPr>
          <p:cNvPr id="4" name="Text Placeholder 3"/>
          <p:cNvSpPr>
            <a:spLocks noGrp="1"/>
          </p:cNvSpPr>
          <p:nvPr>
            <p:ph type="body" sz="half" idx="2"/>
          </p:nvPr>
        </p:nvSpPr>
        <p:spPr>
          <a:xfrm>
            <a:off x="4165792" y="908720"/>
            <a:ext cx="4897084" cy="1512168"/>
          </a:xfrm>
        </p:spPr>
        <p:txBody>
          <a:bodyPr>
            <a:noAutofit/>
          </a:bodyPr>
          <a:lstStyle/>
          <a:p>
            <a:r>
              <a:rPr lang="en-CA" sz="2000" b="1" dirty="0"/>
              <a:t>The first and second instars look like bird droppings, or like they are wearing saddles.  The caterpillars are much more cryptic at this stage than they are later.  They are highly variable in colour but not pattern.</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0152" y="2564904"/>
            <a:ext cx="3009279" cy="2109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9833" y="2564904"/>
            <a:ext cx="1608722" cy="2091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45148" y="4825062"/>
            <a:ext cx="6504283" cy="1849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10351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23528" y="470780"/>
            <a:ext cx="8256760" cy="5689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321425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CA" cap="small" dirty="0"/>
              <a:t>Second instar</a:t>
            </a:r>
          </a:p>
        </p:txBody>
      </p:sp>
      <p:sp>
        <p:nvSpPr>
          <p:cNvPr id="3" name="Content Placeholder 2"/>
          <p:cNvSpPr>
            <a:spLocks noGrp="1"/>
          </p:cNvSpPr>
          <p:nvPr>
            <p:ph idx="1"/>
          </p:nvPr>
        </p:nvSpPr>
        <p:spPr>
          <a:xfrm>
            <a:off x="251520" y="1628800"/>
            <a:ext cx="3888432" cy="4147384"/>
          </a:xfrm>
        </p:spPr>
        <p:txBody>
          <a:bodyPr vert="horz">
            <a:normAutofit/>
          </a:bodyPr>
          <a:lstStyle/>
          <a:p>
            <a:pPr marL="0" indent="0">
              <a:buNone/>
            </a:pPr>
            <a:r>
              <a:rPr lang="en-CA" sz="2800" b="1" dirty="0"/>
              <a:t>The appearance of this instar is quite similar to the first, but some orange dots along the sides and at the base of the spiny bumps (chalazae) have become more prominent.</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83968" y="188640"/>
            <a:ext cx="4508166" cy="6437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18800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2363</TotalTime>
  <Words>658</Words>
  <Application>Microsoft Office PowerPoint</Application>
  <PresentationFormat>On-screen Show (4:3)</PresentationFormat>
  <Paragraphs>70</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Franklin Gothic Book</vt:lpstr>
      <vt:lpstr>Franklin Gothic Medium</vt:lpstr>
      <vt:lpstr>Wingdings 2</vt:lpstr>
      <vt:lpstr>Trek</vt:lpstr>
      <vt:lpstr>Black swallowtail </vt:lpstr>
      <vt:lpstr>A bit of biology</vt:lpstr>
      <vt:lpstr>We begin with an egg …</vt:lpstr>
      <vt:lpstr>Development in the egg</vt:lpstr>
      <vt:lpstr>First instar</vt:lpstr>
      <vt:lpstr>Perhaps both.</vt:lpstr>
      <vt:lpstr>First Instar</vt:lpstr>
      <vt:lpstr>PowerPoint Presentation</vt:lpstr>
      <vt:lpstr>Second instar</vt:lpstr>
      <vt:lpstr>PowerPoint Presentation</vt:lpstr>
      <vt:lpstr>Not  all  will  make  it.</vt:lpstr>
      <vt:lpstr>What to eat?</vt:lpstr>
      <vt:lpstr>Third instar</vt:lpstr>
      <vt:lpstr>PowerPoint Presentation</vt:lpstr>
      <vt:lpstr>PowerPoint Presentation</vt:lpstr>
      <vt:lpstr>PowerPoint Presentation</vt:lpstr>
      <vt:lpstr>PowerPoint Presentation</vt:lpstr>
      <vt:lpstr>Fourth instar</vt:lpstr>
      <vt:lpstr>PowerPoint Presentation</vt:lpstr>
      <vt:lpstr>PowerPoint Presentation</vt:lpstr>
      <vt:lpstr>PowerPoint Presentation</vt:lpstr>
      <vt:lpstr>Fifth instar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Comma</vt:lpstr>
      <vt:lpstr>Spinning a harness</vt:lpstr>
      <vt:lpstr>36 to 48 hours later – a chrysalis</vt:lpstr>
      <vt:lpstr>As time goes by …</vt:lpstr>
      <vt:lpstr>Emergence</vt:lpstr>
      <vt:lpstr>PowerPoint Presentation</vt:lpstr>
      <vt:lpstr>PowerPoint Presentation</vt:lpstr>
      <vt:lpstr>PowerPoint Presentation</vt:lpstr>
      <vt:lpstr>PowerPoint Presentation</vt:lpstr>
      <vt:lpstr>I’ve always wanted one of these!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 Casbourn</cp:lastModifiedBy>
  <cp:revision>83</cp:revision>
  <dcterms:created xsi:type="dcterms:W3CDTF">2013-04-16T18:45:23Z</dcterms:created>
  <dcterms:modified xsi:type="dcterms:W3CDTF">2023-10-30T16:21:08Z</dcterms:modified>
</cp:coreProperties>
</file>